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69" r:id="rId1"/>
  </p:sldMasterIdLst>
  <p:notesMasterIdLst>
    <p:notesMasterId r:id="rId37"/>
  </p:notesMasterIdLst>
  <p:sldIdLst>
    <p:sldId id="256" r:id="rId2"/>
    <p:sldId id="257" r:id="rId3"/>
    <p:sldId id="258" r:id="rId4"/>
    <p:sldId id="301" r:id="rId5"/>
    <p:sldId id="259" r:id="rId6"/>
    <p:sldId id="260" r:id="rId7"/>
    <p:sldId id="302" r:id="rId8"/>
    <p:sldId id="261" r:id="rId9"/>
    <p:sldId id="289" r:id="rId10"/>
    <p:sldId id="290" r:id="rId11"/>
    <p:sldId id="291" r:id="rId12"/>
    <p:sldId id="292" r:id="rId13"/>
    <p:sldId id="295" r:id="rId14"/>
    <p:sldId id="296" r:id="rId15"/>
    <p:sldId id="297" r:id="rId16"/>
    <p:sldId id="298" r:id="rId17"/>
    <p:sldId id="299" r:id="rId18"/>
    <p:sldId id="300" r:id="rId19"/>
    <p:sldId id="262" r:id="rId20"/>
    <p:sldId id="267" r:id="rId21"/>
    <p:sldId id="269" r:id="rId22"/>
    <p:sldId id="270" r:id="rId23"/>
    <p:sldId id="272" r:id="rId24"/>
    <p:sldId id="274" r:id="rId25"/>
    <p:sldId id="276" r:id="rId26"/>
    <p:sldId id="278" r:id="rId27"/>
    <p:sldId id="279" r:id="rId28"/>
    <p:sldId id="280" r:id="rId29"/>
    <p:sldId id="281" r:id="rId30"/>
    <p:sldId id="283" r:id="rId31"/>
    <p:sldId id="286" r:id="rId32"/>
    <p:sldId id="303" r:id="rId33"/>
    <p:sldId id="287" r:id="rId34"/>
    <p:sldId id="288" r:id="rId35"/>
    <p:sldId id="266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Montserrat Light" panose="020B0604020202020204" charset="0"/>
      <p:regular r:id="rId44"/>
      <p:bold r:id="rId45"/>
      <p:italic r:id="rId46"/>
      <p:boldItalic r:id="rId47"/>
    </p:embeddedFont>
    <p:embeddedFont>
      <p:font typeface="Montserrat Medium" panose="020B060402020202020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j3+BO6/tJ9mBcdE7ZXjZBYVSXF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473200"/>
            <a:ext cx="5398295" cy="1816098"/>
          </a:xfrm>
        </p:spPr>
        <p:txBody>
          <a:bodyPr anchor="b">
            <a:normAutofit/>
          </a:bodyPr>
          <a:lstStyle>
            <a:lvl1pPr algn="r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3289300"/>
            <a:ext cx="5398295" cy="10541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4402932"/>
            <a:ext cx="1200150" cy="283369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4402932"/>
            <a:ext cx="3670469" cy="283369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4402932"/>
            <a:ext cx="413375" cy="28336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438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3678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34314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72221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3406" y="2514600"/>
            <a:ext cx="7004388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599" y="3257550"/>
            <a:ext cx="7614275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5947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481436"/>
            <a:ext cx="7598569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583036"/>
            <a:ext cx="7598570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1526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0" y="2914650"/>
            <a:ext cx="7601577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1400"/>
            <a:ext cx="7601577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02380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2628900"/>
            <a:ext cx="7598571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26701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3100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4006" y="457200"/>
            <a:ext cx="1618914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457200"/>
            <a:ext cx="5874087" cy="38862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4192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0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2687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481436"/>
            <a:ext cx="7598570" cy="1101600"/>
          </a:xfrm>
        </p:spPr>
        <p:txBody>
          <a:bodyPr anchor="b"/>
          <a:lstStyle>
            <a:lvl1pPr algn="l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3036"/>
            <a:ext cx="759857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5790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1606550"/>
            <a:ext cx="3746501" cy="273685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6421" y="1606551"/>
            <a:ext cx="3746499" cy="27368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9824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2" y="1663700"/>
            <a:ext cx="35317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152651"/>
            <a:ext cx="3747692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3" y="1670050"/>
            <a:ext cx="35421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67612" y="2152651"/>
            <a:ext cx="3746501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5565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746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57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555750"/>
            <a:ext cx="2760664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151" y="457201"/>
            <a:ext cx="4626770" cy="38862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584450"/>
            <a:ext cx="2760664" cy="13716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925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190" y="685800"/>
            <a:ext cx="2460731" cy="3429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228850"/>
            <a:ext cx="4623490" cy="13716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98908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606551"/>
            <a:ext cx="7598569" cy="273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8805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/>
          <p:nvPr/>
        </p:nvSpPr>
        <p:spPr>
          <a:xfrm>
            <a:off x="1802114" y="2840149"/>
            <a:ext cx="5605222" cy="689052"/>
          </a:xfrm>
          <a:prstGeom prst="rect">
            <a:avLst/>
          </a:prstGeom>
          <a:solidFill>
            <a:srgbClr val="DDDDDD">
              <a:alpha val="9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7766156" y="4838700"/>
            <a:ext cx="1374127" cy="304800"/>
            <a:chOff x="3977268" y="1119652"/>
            <a:chExt cx="1374127" cy="304800"/>
          </a:xfrm>
        </p:grpSpPr>
        <p:sp>
          <p:nvSpPr>
            <p:cNvPr id="58" name="Google Shape;58;p1"/>
            <p:cNvSpPr/>
            <p:nvPr/>
          </p:nvSpPr>
          <p:spPr>
            <a:xfrm>
              <a:off x="3977268" y="1119652"/>
              <a:ext cx="1374127" cy="304800"/>
            </a:xfrm>
            <a:prstGeom prst="rect">
              <a:avLst/>
            </a:prstGeom>
            <a:solidFill>
              <a:schemeClr val="accent3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" name="Google Shape;59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29901" y="1146485"/>
              <a:ext cx="1253991" cy="2630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1"/>
          <p:cNvSpPr/>
          <p:nvPr/>
        </p:nvSpPr>
        <p:spPr>
          <a:xfrm>
            <a:off x="2773385" y="2925576"/>
            <a:ext cx="3902030" cy="46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0" i="0" u="none" strike="noStrike" cap="none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Ticket Management System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1"/>
          <p:cNvGrpSpPr/>
          <p:nvPr/>
        </p:nvGrpSpPr>
        <p:grpSpPr>
          <a:xfrm>
            <a:off x="2975566" y="1073081"/>
            <a:ext cx="3399744" cy="1063353"/>
            <a:chOff x="2975566" y="1073081"/>
            <a:chExt cx="3399744" cy="1063353"/>
          </a:xfrm>
        </p:grpSpPr>
        <p:pic>
          <p:nvPicPr>
            <p:cNvPr id="64" name="Google Shape;64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75566" y="1073081"/>
              <a:ext cx="980495" cy="1063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1"/>
            <p:cNvSpPr txBox="1"/>
            <p:nvPr/>
          </p:nvSpPr>
          <p:spPr>
            <a:xfrm>
              <a:off x="4000571" y="1337703"/>
              <a:ext cx="237473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600" b="0" i="0" u="none" strike="noStrike" cap="none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AU’2021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6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6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7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7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7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7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7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7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7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/>
        </p:nvSpPr>
        <p:spPr>
          <a:xfrm>
            <a:off x="6030900" y="601883"/>
            <a:ext cx="3113100" cy="476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None/>
            </a:pPr>
            <a:r>
              <a:rPr lang="en-IN" sz="2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UI Screenshot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8641675" y="92594"/>
            <a:ext cx="11751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808C"/>
              </a:buClr>
              <a:buSzPts val="1400"/>
              <a:buFont typeface="Roboto Medium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45452" y="57869"/>
            <a:ext cx="1725471" cy="544014"/>
            <a:chOff x="126477" y="92594"/>
            <a:chExt cx="3289412" cy="1063353"/>
          </a:xfrm>
        </p:grpSpPr>
        <p:pic>
          <p:nvPicPr>
            <p:cNvPr id="147" name="Google Shape;147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6477" y="92594"/>
              <a:ext cx="980495" cy="1063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7"/>
            <p:cNvSpPr txBox="1"/>
            <p:nvPr/>
          </p:nvSpPr>
          <p:spPr>
            <a:xfrm>
              <a:off x="1041151" y="311967"/>
              <a:ext cx="2374738" cy="550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0" i="0" u="none" strike="noStrike" cap="none">
                  <a:solidFill>
                    <a:schemeClr val="accen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AU’2021</a:t>
              </a:r>
              <a:endParaRPr/>
            </a:p>
          </p:txBody>
        </p:sp>
      </p:grpSp>
      <p:grpSp>
        <p:nvGrpSpPr>
          <p:cNvPr id="149" name="Google Shape;149;p7"/>
          <p:cNvGrpSpPr/>
          <p:nvPr/>
        </p:nvGrpSpPr>
        <p:grpSpPr>
          <a:xfrm>
            <a:off x="7766156" y="4838700"/>
            <a:ext cx="1374127" cy="304800"/>
            <a:chOff x="3977268" y="1119652"/>
            <a:chExt cx="1374127" cy="304800"/>
          </a:xfrm>
        </p:grpSpPr>
        <p:sp>
          <p:nvSpPr>
            <p:cNvPr id="150" name="Google Shape;150;p7"/>
            <p:cNvSpPr/>
            <p:nvPr/>
          </p:nvSpPr>
          <p:spPr>
            <a:xfrm>
              <a:off x="3977268" y="1119652"/>
              <a:ext cx="1374127" cy="304800"/>
            </a:xfrm>
            <a:prstGeom prst="rect">
              <a:avLst/>
            </a:prstGeom>
            <a:solidFill>
              <a:schemeClr val="accent3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1" name="Google Shape;151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29901" y="1146485"/>
              <a:ext cx="1253991" cy="2630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" name="Picture 29" descr="Screenshot (44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/>
          <p:nvPr/>
        </p:nvSpPr>
        <p:spPr>
          <a:xfrm>
            <a:off x="6030900" y="601883"/>
            <a:ext cx="3113100" cy="476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None/>
            </a:pPr>
            <a:r>
              <a:rPr lang="en-IN" sz="2000" b="0" i="0" u="none" strike="noStrike" cap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Mentor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8641675" y="92594"/>
            <a:ext cx="11751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808C"/>
              </a:buClr>
              <a:buSzPts val="1400"/>
              <a:buFont typeface="Roboto Medium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" name="Google Shape;72;p2"/>
          <p:cNvGrpSpPr/>
          <p:nvPr/>
        </p:nvGrpSpPr>
        <p:grpSpPr>
          <a:xfrm>
            <a:off x="45452" y="57869"/>
            <a:ext cx="1725471" cy="544014"/>
            <a:chOff x="126477" y="92594"/>
            <a:chExt cx="3289412" cy="1063353"/>
          </a:xfrm>
        </p:grpSpPr>
        <p:pic>
          <p:nvPicPr>
            <p:cNvPr id="73" name="Google Shape;73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6477" y="92594"/>
              <a:ext cx="980495" cy="1063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Google Shape;74;p2"/>
            <p:cNvSpPr txBox="1"/>
            <p:nvPr/>
          </p:nvSpPr>
          <p:spPr>
            <a:xfrm>
              <a:off x="1041151" y="311967"/>
              <a:ext cx="2374738" cy="550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0" i="0" u="none" strike="noStrike" cap="none">
                  <a:solidFill>
                    <a:schemeClr val="accen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AU’2021</a:t>
              </a:r>
              <a:endParaRPr/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7766156" y="4838700"/>
            <a:ext cx="1374127" cy="304800"/>
            <a:chOff x="3977268" y="1119652"/>
            <a:chExt cx="1374127" cy="304800"/>
          </a:xfrm>
        </p:grpSpPr>
        <p:sp>
          <p:nvSpPr>
            <p:cNvPr id="76" name="Google Shape;76;p2"/>
            <p:cNvSpPr/>
            <p:nvPr/>
          </p:nvSpPr>
          <p:spPr>
            <a:xfrm>
              <a:off x="3977268" y="1119652"/>
              <a:ext cx="1374127" cy="304800"/>
            </a:xfrm>
            <a:prstGeom prst="rect">
              <a:avLst/>
            </a:prstGeom>
            <a:solidFill>
              <a:schemeClr val="accent3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7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29901" y="1146485"/>
              <a:ext cx="1253991" cy="2630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Google Shape;78;p2"/>
          <p:cNvSpPr txBox="1"/>
          <p:nvPr/>
        </p:nvSpPr>
        <p:spPr>
          <a:xfrm>
            <a:off x="6030900" y="2333700"/>
            <a:ext cx="3113100" cy="476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None/>
            </a:pPr>
            <a:r>
              <a:rPr lang="en-IN" sz="2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763929" y="1356958"/>
            <a:ext cx="7361499" cy="700526"/>
          </a:xfrm>
          <a:prstGeom prst="rect">
            <a:avLst/>
          </a:prstGeom>
          <a:solidFill>
            <a:srgbClr val="FFFFFF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763929" y="3123724"/>
            <a:ext cx="7361499" cy="1417893"/>
          </a:xfrm>
          <a:prstGeom prst="rect">
            <a:avLst/>
          </a:prstGeom>
          <a:solidFill>
            <a:srgbClr val="FFFFFF">
              <a:alpha val="1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2915833" y="3123724"/>
            <a:ext cx="5022956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FFFF"/>
                </a:solidFill>
                <a:latin typeface="Montserrat Medium"/>
                <a:sym typeface="Montserrat Medium"/>
              </a:rPr>
              <a:t>K</a:t>
            </a:r>
            <a:r>
              <a:rPr lang="en-IN" sz="2000" b="1" dirty="0" err="1">
                <a:solidFill>
                  <a:srgbClr val="FFFFFF"/>
                </a:solidFill>
                <a:latin typeface="Montserrat Medium"/>
                <a:sym typeface="Montserrat Medium"/>
              </a:rPr>
              <a:t>unal</a:t>
            </a:r>
            <a:r>
              <a:rPr lang="en-IN" sz="2000" b="1" dirty="0">
                <a:solidFill>
                  <a:srgbClr val="FFFFFF"/>
                </a:solidFill>
                <a:latin typeface="Montserrat Medium"/>
                <a:sym typeface="Montserrat Medium"/>
              </a:rPr>
              <a:t> Sharma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err="1">
                <a:solidFill>
                  <a:srgbClr val="FFFFFF"/>
                </a:solidFill>
                <a:latin typeface="Montserrat Medium"/>
                <a:sym typeface="Montserrat Medium"/>
              </a:rPr>
              <a:t>Nayan</a:t>
            </a:r>
            <a:r>
              <a:rPr lang="en-IN" sz="2000" b="1" dirty="0">
                <a:solidFill>
                  <a:srgbClr val="FFFFFF"/>
                </a:solidFill>
                <a:latin typeface="Montserrat Medium"/>
                <a:sym typeface="Montserrat Medium"/>
              </a:rPr>
              <a:t> Narula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rgbClr val="FFFFFF"/>
                </a:solidFill>
                <a:latin typeface="Montserrat Medium"/>
                <a:sym typeface="Montserrat Medium"/>
              </a:rPr>
              <a:t>Sai Teja Ambari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rgbClr val="FFFFFF"/>
                </a:solidFill>
                <a:latin typeface="Montserrat Medium"/>
                <a:sym typeface="Montserrat Medium"/>
              </a:rPr>
              <a:t>Govind Singhal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2"/>
          <p:cNvSpPr txBox="1"/>
          <p:nvPr/>
        </p:nvSpPr>
        <p:spPr>
          <a:xfrm>
            <a:off x="921488" y="1435001"/>
            <a:ext cx="66418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0" u="none" strike="noStrike" cap="non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Chandan Chanda</a:t>
            </a:r>
            <a:endParaRPr sz="3200" b="1" i="0" u="none" strike="noStrike" cap="none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4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4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4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5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5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5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5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5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6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6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 txBox="1"/>
          <p:nvPr/>
        </p:nvSpPr>
        <p:spPr>
          <a:xfrm>
            <a:off x="6030900" y="601883"/>
            <a:ext cx="3113100" cy="476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None/>
            </a:pPr>
            <a:r>
              <a:rPr lang="en-IN" sz="2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Requirements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8641675" y="92594"/>
            <a:ext cx="11751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808C"/>
              </a:buClr>
              <a:buSzPts val="1400"/>
              <a:buFont typeface="Roboto Medium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3"/>
          <p:cNvGrpSpPr/>
          <p:nvPr/>
        </p:nvGrpSpPr>
        <p:grpSpPr>
          <a:xfrm>
            <a:off x="45452" y="57869"/>
            <a:ext cx="1725471" cy="544014"/>
            <a:chOff x="126477" y="92594"/>
            <a:chExt cx="3289412" cy="1063353"/>
          </a:xfrm>
        </p:grpSpPr>
        <p:pic>
          <p:nvPicPr>
            <p:cNvPr id="90" name="Google Shape;90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6477" y="92594"/>
              <a:ext cx="980495" cy="1063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3"/>
            <p:cNvSpPr txBox="1"/>
            <p:nvPr/>
          </p:nvSpPr>
          <p:spPr>
            <a:xfrm>
              <a:off x="1041151" y="311967"/>
              <a:ext cx="2374738" cy="550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0" i="0" u="none" strike="noStrike" cap="none">
                  <a:solidFill>
                    <a:schemeClr val="accen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AU’2021</a:t>
              </a:r>
              <a:endParaRPr/>
            </a:p>
          </p:txBody>
        </p:sp>
      </p:grpSp>
      <p:grpSp>
        <p:nvGrpSpPr>
          <p:cNvPr id="92" name="Google Shape;92;p3"/>
          <p:cNvGrpSpPr/>
          <p:nvPr/>
        </p:nvGrpSpPr>
        <p:grpSpPr>
          <a:xfrm>
            <a:off x="7766156" y="4838700"/>
            <a:ext cx="1374127" cy="304800"/>
            <a:chOff x="3977268" y="1119652"/>
            <a:chExt cx="1374127" cy="304800"/>
          </a:xfrm>
        </p:grpSpPr>
        <p:sp>
          <p:nvSpPr>
            <p:cNvPr id="93" name="Google Shape;93;p3"/>
            <p:cNvSpPr/>
            <p:nvPr/>
          </p:nvSpPr>
          <p:spPr>
            <a:xfrm>
              <a:off x="3977268" y="1119652"/>
              <a:ext cx="1374127" cy="304800"/>
            </a:xfrm>
            <a:prstGeom prst="rect">
              <a:avLst/>
            </a:prstGeom>
            <a:solidFill>
              <a:schemeClr val="accent3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" name="Google Shape;94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29901" y="1146485"/>
              <a:ext cx="1253991" cy="2630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3"/>
          <p:cNvSpPr/>
          <p:nvPr/>
        </p:nvSpPr>
        <p:spPr>
          <a:xfrm>
            <a:off x="559774" y="1475258"/>
            <a:ext cx="7777905" cy="3066359"/>
          </a:xfrm>
          <a:prstGeom prst="rect">
            <a:avLst/>
          </a:prstGeom>
          <a:solidFill>
            <a:srgbClr val="FFFFFF">
              <a:alpha val="7058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rtl="0">
              <a:spcBef>
                <a:spcPts val="1800"/>
              </a:spcBef>
              <a:spcAft>
                <a:spcPts val="60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Must Have:</a:t>
            </a:r>
            <a:endParaRPr lang="en-US" sz="1050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050" b="0" dirty="0">
                <a:effectLst/>
              </a:rPr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Admin:</a:t>
            </a:r>
            <a:endParaRPr lang="en-US" sz="10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Ability to view the issues/tickets raised</a:t>
            </a:r>
            <a:endParaRPr lang="en-US" sz="10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Ability to create a group  and add members to it</a:t>
            </a:r>
            <a:endParaRPr lang="en-US" sz="10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Ability to create categories</a:t>
            </a:r>
            <a:endParaRPr lang="en-US" sz="10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Ability to associate a category with an user group</a:t>
            </a:r>
            <a:endParaRPr lang="en-US" sz="10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050" b="0" dirty="0">
                <a:effectLst/>
              </a:rPr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User:</a:t>
            </a:r>
            <a:endParaRPr lang="en-US" sz="10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Ability to create a ticket on a category</a:t>
            </a:r>
            <a:endParaRPr lang="en-US" sz="10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Upload documents during creation/ask-for-details scenarios.</a:t>
            </a:r>
            <a:endParaRPr lang="en-US" sz="10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View all the open/closed tickets created by the user</a:t>
            </a:r>
            <a:endParaRPr lang="en-US" sz="10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Get notification if group members ask for details.</a:t>
            </a:r>
            <a:endParaRPr lang="en-US" sz="10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Receives a notification when the ticket is closed</a:t>
            </a:r>
            <a:endParaRPr lang="en-US" sz="1050" b="0" dirty="0">
              <a:effectLst/>
            </a:endParaRPr>
          </a:p>
          <a:p>
            <a:br>
              <a:rPr lang="en-US" sz="1200" dirty="0"/>
            </a:br>
            <a:endParaRPr sz="1200" b="1" i="0" u="none" strike="noStrike" cap="none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6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6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EFFAF-F27A-46DF-93FF-B7500BAF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97" y="1569632"/>
            <a:ext cx="8520600" cy="572700"/>
          </a:xfrm>
        </p:spPr>
        <p:txBody>
          <a:bodyPr/>
          <a:lstStyle/>
          <a:p>
            <a:r>
              <a:rPr lang="en-US" sz="6000" dirty="0">
                <a:solidFill>
                  <a:schemeClr val="tx1"/>
                </a:solidFill>
              </a:rPr>
              <a:t>TESTING RESULTS</a:t>
            </a:r>
            <a:endParaRPr lang="en-IN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804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psh_fullsize_an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2712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psh_fullsize_ani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 txBox="1"/>
          <p:nvPr/>
        </p:nvSpPr>
        <p:spPr>
          <a:xfrm>
            <a:off x="8641675" y="92594"/>
            <a:ext cx="11751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808C"/>
              </a:buClr>
              <a:buSzPts val="1400"/>
              <a:buFont typeface="Roboto Medium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11"/>
          <p:cNvGrpSpPr/>
          <p:nvPr/>
        </p:nvGrpSpPr>
        <p:grpSpPr>
          <a:xfrm>
            <a:off x="7591228" y="-14373"/>
            <a:ext cx="1759998" cy="544014"/>
            <a:chOff x="1248024" y="-778256"/>
            <a:chExt cx="3355234" cy="1063353"/>
          </a:xfrm>
        </p:grpSpPr>
        <p:pic>
          <p:nvPicPr>
            <p:cNvPr id="198" name="Google Shape;198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8024" y="-778256"/>
              <a:ext cx="980496" cy="1063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11"/>
            <p:cNvSpPr txBox="1"/>
            <p:nvPr/>
          </p:nvSpPr>
          <p:spPr>
            <a:xfrm>
              <a:off x="2228520" y="-569174"/>
              <a:ext cx="2374738" cy="550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0" i="0" u="none" strike="noStrike" cap="none" dirty="0">
                  <a:solidFill>
                    <a:schemeClr val="accen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AU’2021</a:t>
              </a:r>
              <a:endParaRPr dirty="0"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0" y="1"/>
            <a:ext cx="3563008" cy="515894"/>
            <a:chOff x="3977268" y="1119652"/>
            <a:chExt cx="1374127" cy="304800"/>
          </a:xfrm>
        </p:grpSpPr>
        <p:sp>
          <p:nvSpPr>
            <p:cNvPr id="201" name="Google Shape;201;p11"/>
            <p:cNvSpPr/>
            <p:nvPr/>
          </p:nvSpPr>
          <p:spPr>
            <a:xfrm>
              <a:off x="3977268" y="1119652"/>
              <a:ext cx="1374127" cy="304800"/>
            </a:xfrm>
            <a:prstGeom prst="rect">
              <a:avLst/>
            </a:prstGeom>
            <a:solidFill>
              <a:schemeClr val="accent3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2" name="Google Shape;202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29901" y="1146485"/>
              <a:ext cx="1253991" cy="2630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p11"/>
          <p:cNvSpPr txBox="1"/>
          <p:nvPr/>
        </p:nvSpPr>
        <p:spPr>
          <a:xfrm>
            <a:off x="1522274" y="1760484"/>
            <a:ext cx="4896091" cy="113877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b="0" i="0" u="none" strike="noStrike" cap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3">
            <a:extLst>
              <a:ext uri="{FF2B5EF4-FFF2-40B4-BE49-F238E27FC236}">
                <a16:creationId xmlns:a16="http://schemas.microsoft.com/office/drawing/2014/main" id="{0234B6F0-86B7-449E-91AF-8428C2DF0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150" y="1152525"/>
            <a:ext cx="8521700" cy="3416300"/>
          </a:xfrm>
          <a:prstGeom prst="rect">
            <a:avLst/>
          </a:prstGeom>
          <a:solidFill>
            <a:srgbClr val="FFFFFF">
              <a:alpha val="7058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Group Members: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View all the notifications assigned to the group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Receive notification when a ticket is created in a category associated with their group. 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Ability to assign the ticket to someone in the group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Ability to close the ticket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Ability to comment on the ticket 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Ability to ask details from the creator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Upload documents when the ticket is assigned to their group and it’s not closed.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effectLst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Common: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Login - Normal/Social Media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Search functionality wherever necessary</a:t>
            </a:r>
            <a:endParaRPr lang="en-US" sz="1200" b="0" dirty="0">
              <a:effectLst/>
            </a:endParaRPr>
          </a:p>
          <a:p>
            <a:br>
              <a:rPr lang="en-US" sz="1200" dirty="0"/>
            </a:br>
            <a:endParaRPr sz="1100" b="1" i="0" u="none" strike="noStrike" cap="none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Google Shape;87;p3">
            <a:extLst>
              <a:ext uri="{FF2B5EF4-FFF2-40B4-BE49-F238E27FC236}">
                <a16:creationId xmlns:a16="http://schemas.microsoft.com/office/drawing/2014/main" id="{FCEB4291-613F-4605-ABC0-B11D5D447CE4}"/>
              </a:ext>
            </a:extLst>
          </p:cNvPr>
          <p:cNvSpPr txBox="1"/>
          <p:nvPr/>
        </p:nvSpPr>
        <p:spPr>
          <a:xfrm>
            <a:off x="6030900" y="336625"/>
            <a:ext cx="3113100" cy="476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None/>
            </a:pPr>
            <a:r>
              <a:rPr lang="en-IN" sz="2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Requirements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6218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/>
          <p:nvPr/>
        </p:nvSpPr>
        <p:spPr>
          <a:xfrm>
            <a:off x="6030900" y="601883"/>
            <a:ext cx="3113100" cy="476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None/>
            </a:pPr>
            <a:r>
              <a:rPr lang="en-IN" sz="2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Tech Stack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8641675" y="92594"/>
            <a:ext cx="11751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808C"/>
              </a:buClr>
              <a:buSzPts val="1400"/>
              <a:buFont typeface="Roboto Medium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4"/>
          <p:cNvGrpSpPr/>
          <p:nvPr/>
        </p:nvGrpSpPr>
        <p:grpSpPr>
          <a:xfrm>
            <a:off x="45452" y="57869"/>
            <a:ext cx="1725471" cy="544014"/>
            <a:chOff x="126477" y="92594"/>
            <a:chExt cx="3289412" cy="1063353"/>
          </a:xfrm>
        </p:grpSpPr>
        <p:pic>
          <p:nvPicPr>
            <p:cNvPr id="104" name="Google Shape;104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6477" y="92594"/>
              <a:ext cx="980495" cy="1063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4"/>
            <p:cNvSpPr txBox="1"/>
            <p:nvPr/>
          </p:nvSpPr>
          <p:spPr>
            <a:xfrm>
              <a:off x="1041151" y="311967"/>
              <a:ext cx="2374738" cy="550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0" i="0" u="none" strike="noStrike" cap="none">
                  <a:solidFill>
                    <a:schemeClr val="accen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AU’2021</a:t>
              </a:r>
              <a:endParaRPr/>
            </a:p>
          </p:txBody>
        </p:sp>
      </p:grpSp>
      <p:grpSp>
        <p:nvGrpSpPr>
          <p:cNvPr id="106" name="Google Shape;106;p4"/>
          <p:cNvGrpSpPr/>
          <p:nvPr/>
        </p:nvGrpSpPr>
        <p:grpSpPr>
          <a:xfrm>
            <a:off x="7766156" y="4838700"/>
            <a:ext cx="1374127" cy="304800"/>
            <a:chOff x="3977268" y="1119652"/>
            <a:chExt cx="1374127" cy="304800"/>
          </a:xfrm>
        </p:grpSpPr>
        <p:sp>
          <p:nvSpPr>
            <p:cNvPr id="107" name="Google Shape;107;p4"/>
            <p:cNvSpPr/>
            <p:nvPr/>
          </p:nvSpPr>
          <p:spPr>
            <a:xfrm>
              <a:off x="3977268" y="1119652"/>
              <a:ext cx="1374127" cy="304800"/>
            </a:xfrm>
            <a:prstGeom prst="rect">
              <a:avLst/>
            </a:prstGeom>
            <a:solidFill>
              <a:schemeClr val="accent3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8" name="Google Shape;108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29901" y="1146485"/>
              <a:ext cx="1253991" cy="2630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Google Shape;109;p4"/>
          <p:cNvSpPr/>
          <p:nvPr/>
        </p:nvSpPr>
        <p:spPr>
          <a:xfrm>
            <a:off x="1535060" y="2251237"/>
            <a:ext cx="5376467" cy="1700629"/>
          </a:xfrm>
          <a:prstGeom prst="rect">
            <a:avLst/>
          </a:prstGeom>
          <a:solidFill>
            <a:srgbClr val="DDDDDD">
              <a:alpha val="43921"/>
            </a:srgb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17666" y="1911571"/>
            <a:ext cx="3113101" cy="899341"/>
          </a:xfrm>
          <a:prstGeom prst="rect">
            <a:avLst/>
          </a:prstGeom>
          <a:solidFill>
            <a:srgbClr val="DDDDDD"/>
          </a:solidFill>
          <a:ln>
            <a:noFill/>
          </a:ln>
        </p:spPr>
      </p:pic>
      <p:pic>
        <p:nvPicPr>
          <p:cNvPr id="111" name="Google Shape;111;p4"/>
          <p:cNvPicPr preferRelativeResize="0"/>
          <p:nvPr/>
        </p:nvPicPr>
        <p:blipFill rotWithShape="1">
          <a:blip r:embed="rId6">
            <a:alphaModFix/>
          </a:blip>
          <a:srcRect l="4102" t="13405" b="7201"/>
          <a:stretch/>
        </p:blipFill>
        <p:spPr>
          <a:xfrm>
            <a:off x="1148085" y="2139322"/>
            <a:ext cx="1872925" cy="605651"/>
          </a:xfrm>
          <a:prstGeom prst="rect">
            <a:avLst/>
          </a:prstGeom>
          <a:solidFill>
            <a:srgbClr val="DDDDDD"/>
          </a:solidFill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06753" y="3351286"/>
            <a:ext cx="2492987" cy="785752"/>
          </a:xfrm>
          <a:prstGeom prst="rect">
            <a:avLst/>
          </a:prstGeom>
          <a:solidFill>
            <a:srgbClr val="DDDDDD"/>
          </a:solidFill>
          <a:ln>
            <a:noFill/>
          </a:ln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2E1BAF3-0856-4423-9335-14D68EC35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7590" y="3230087"/>
            <a:ext cx="1443557" cy="14435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/>
        </p:nvSpPr>
        <p:spPr>
          <a:xfrm>
            <a:off x="5959680" y="170101"/>
            <a:ext cx="3113100" cy="476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None/>
            </a:pPr>
            <a:r>
              <a:rPr lang="en-IN" sz="2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Database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"/>
          <p:cNvSpPr txBox="1"/>
          <p:nvPr/>
        </p:nvSpPr>
        <p:spPr>
          <a:xfrm>
            <a:off x="8641675" y="92594"/>
            <a:ext cx="11751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808C"/>
              </a:buClr>
              <a:buSzPts val="1400"/>
              <a:buFont typeface="Roboto Medium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5"/>
          <p:cNvGrpSpPr/>
          <p:nvPr/>
        </p:nvGrpSpPr>
        <p:grpSpPr>
          <a:xfrm>
            <a:off x="45452" y="57869"/>
            <a:ext cx="1725471" cy="544014"/>
            <a:chOff x="126477" y="92594"/>
            <a:chExt cx="3289412" cy="1063353"/>
          </a:xfrm>
        </p:grpSpPr>
        <p:pic>
          <p:nvPicPr>
            <p:cNvPr id="121" name="Google Shape;121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6477" y="92594"/>
              <a:ext cx="980495" cy="1063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5"/>
            <p:cNvSpPr txBox="1"/>
            <p:nvPr/>
          </p:nvSpPr>
          <p:spPr>
            <a:xfrm>
              <a:off x="1041151" y="311967"/>
              <a:ext cx="2374738" cy="550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0" i="0" u="none" strike="noStrike" cap="none">
                  <a:solidFill>
                    <a:schemeClr val="accen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AU’2021</a:t>
              </a:r>
              <a:endParaRPr/>
            </a:p>
          </p:txBody>
        </p:sp>
      </p:grpSp>
      <p:grpSp>
        <p:nvGrpSpPr>
          <p:cNvPr id="123" name="Google Shape;123;p5"/>
          <p:cNvGrpSpPr/>
          <p:nvPr/>
        </p:nvGrpSpPr>
        <p:grpSpPr>
          <a:xfrm>
            <a:off x="7766156" y="4838700"/>
            <a:ext cx="1374127" cy="304800"/>
            <a:chOff x="3977268" y="1119652"/>
            <a:chExt cx="1374127" cy="304800"/>
          </a:xfrm>
        </p:grpSpPr>
        <p:sp>
          <p:nvSpPr>
            <p:cNvPr id="124" name="Google Shape;124;p5"/>
            <p:cNvSpPr/>
            <p:nvPr/>
          </p:nvSpPr>
          <p:spPr>
            <a:xfrm>
              <a:off x="3977268" y="1119652"/>
              <a:ext cx="1374127" cy="304800"/>
            </a:xfrm>
            <a:prstGeom prst="rect">
              <a:avLst/>
            </a:prstGeom>
            <a:solidFill>
              <a:schemeClr val="accent3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5" name="Google Shape;125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29901" y="1146485"/>
              <a:ext cx="1253991" cy="2630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0DAA0FA-450E-4A1C-91F4-EB947A679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66" y="758433"/>
            <a:ext cx="8776137" cy="39712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2E13-B881-4FDD-A443-7B2C1FC04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292" y="1748308"/>
            <a:ext cx="8520600" cy="572700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UI SCREENSHOTS</a:t>
            </a:r>
            <a:endParaRPr lang="en-IN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881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/>
        </p:nvSpPr>
        <p:spPr>
          <a:xfrm>
            <a:off x="6030900" y="601883"/>
            <a:ext cx="3113100" cy="476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None/>
            </a:pPr>
            <a:r>
              <a:rPr lang="en-IN" sz="2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UI Screenshot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8641675" y="92594"/>
            <a:ext cx="11751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808C"/>
              </a:buClr>
              <a:buSzPts val="1400"/>
              <a:buFont typeface="Roboto Medium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p6"/>
          <p:cNvGrpSpPr/>
          <p:nvPr/>
        </p:nvGrpSpPr>
        <p:grpSpPr>
          <a:xfrm>
            <a:off x="45452" y="57869"/>
            <a:ext cx="1725471" cy="544014"/>
            <a:chOff x="126477" y="92594"/>
            <a:chExt cx="3289412" cy="1063353"/>
          </a:xfrm>
        </p:grpSpPr>
        <p:pic>
          <p:nvPicPr>
            <p:cNvPr id="135" name="Google Shape;135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6477" y="92594"/>
              <a:ext cx="980495" cy="1063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6"/>
            <p:cNvSpPr txBox="1"/>
            <p:nvPr/>
          </p:nvSpPr>
          <p:spPr>
            <a:xfrm>
              <a:off x="1041151" y="311967"/>
              <a:ext cx="2374738" cy="550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0" i="0" u="none" strike="noStrike" cap="none">
                  <a:solidFill>
                    <a:schemeClr val="accen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AU’2021</a:t>
              </a:r>
              <a:endParaRPr/>
            </a:p>
          </p:txBody>
        </p:sp>
      </p:grpSp>
      <p:grpSp>
        <p:nvGrpSpPr>
          <p:cNvPr id="137" name="Google Shape;137;p6"/>
          <p:cNvGrpSpPr/>
          <p:nvPr/>
        </p:nvGrpSpPr>
        <p:grpSpPr>
          <a:xfrm>
            <a:off x="7766156" y="4838700"/>
            <a:ext cx="1374127" cy="304800"/>
            <a:chOff x="3977268" y="1119652"/>
            <a:chExt cx="1374127" cy="304800"/>
          </a:xfrm>
        </p:grpSpPr>
        <p:sp>
          <p:nvSpPr>
            <p:cNvPr id="138" name="Google Shape;138;p6"/>
            <p:cNvSpPr/>
            <p:nvPr/>
          </p:nvSpPr>
          <p:spPr>
            <a:xfrm>
              <a:off x="3977268" y="1119652"/>
              <a:ext cx="1374127" cy="304800"/>
            </a:xfrm>
            <a:prstGeom prst="rect">
              <a:avLst/>
            </a:prstGeom>
            <a:solidFill>
              <a:schemeClr val="accent3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29901" y="1146485"/>
              <a:ext cx="1253991" cy="2630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Picture 9" descr="Screenshot (66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6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54</TotalTime>
  <Words>208</Words>
  <Application>Microsoft Office PowerPoint</Application>
  <PresentationFormat>On-screen Show (16:9)</PresentationFormat>
  <Paragraphs>52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Calibri</vt:lpstr>
      <vt:lpstr>Roboto Medium</vt:lpstr>
      <vt:lpstr>Montserrat Medium</vt:lpstr>
      <vt:lpstr>Arial</vt:lpstr>
      <vt:lpstr>Montserrat Light</vt:lpstr>
      <vt:lpstr>Calibri Light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RESULTS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Nayan</dc:creator>
  <cp:lastModifiedBy>NAYAN NARULA-170953198</cp:lastModifiedBy>
  <cp:revision>12</cp:revision>
  <dcterms:modified xsi:type="dcterms:W3CDTF">2021-03-11T05:24:07Z</dcterms:modified>
</cp:coreProperties>
</file>